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2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c67fd30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c67fd30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c67fd30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c67fd30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cd947ab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cd947ab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c67fd30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c67fd30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bc67fd30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bc67fd30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c67fd30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c67fd30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bdf80af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1bdf80af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c67fd30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c67fd30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c67fd308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bc67fd308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c67fd308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c67fd308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c67fd3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c67fd3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cd947ab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cd947ab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bc67fd30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bc67fd30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c67fd30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c67fd30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140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c67fd30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c67fd30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bc67fd30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bc67fd30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cd947ab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ecd947ab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cd947ab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cd947ab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c67fd30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bc67fd30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c67fd30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bc67fd30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ecd947ab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ecd947ab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ecd947a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ecd947ab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bc67fd3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bc67fd3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c67fd30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c67fd30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cd947ab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cd947ab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67fd30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67fd30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c67fd30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c67fd30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Guido_van_Rossu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ython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D464D"/>
                </a:solidFill>
                <a:latin typeface="Lato"/>
                <a:ea typeface="Lato"/>
                <a:cs typeface="Lato"/>
                <a:sym typeface="Lato"/>
              </a:rPr>
              <a:t>Computer Vision and Image Processing</a:t>
            </a:r>
            <a:endParaRPr sz="3200">
              <a:solidFill>
                <a:srgbClr val="3D46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D464D"/>
                </a:solidFill>
                <a:latin typeface="Lato"/>
                <a:ea typeface="Lato"/>
                <a:cs typeface="Lato"/>
                <a:sym typeface="Lato"/>
              </a:rPr>
              <a:t>Trigul 1</a:t>
            </a:r>
            <a:endParaRPr sz="3200">
              <a:solidFill>
                <a:srgbClr val="3D46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Introduction to OpenCV in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241473" y="4473500"/>
            <a:ext cx="2590827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Lato"/>
                <a:ea typeface="Lato"/>
                <a:cs typeface="Lato"/>
                <a:sym typeface="Lato"/>
              </a:rPr>
              <a:t>By Shai </a:t>
            </a: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Aharon 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Cont.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Row vector: </a:t>
            </a:r>
            <a:r>
              <a:rPr lang="en" dirty="0" smtClean="0">
                <a:solidFill>
                  <a:schemeClr val="tx2">
                    <a:lumMod val="50000"/>
                  </a:schemeClr>
                </a:solidFill>
              </a:rPr>
              <a:t>np.array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([[1,2,3,4]]) 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Column vector: </a:t>
            </a:r>
            <a:r>
              <a:rPr lang="en" dirty="0" smtClean="0">
                <a:solidFill>
                  <a:schemeClr val="tx2">
                    <a:lumMod val="50000"/>
                  </a:schemeClr>
                </a:solidFill>
              </a:rPr>
              <a:t>np.array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([[1],[2],[3],[4]])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Matrix example</a:t>
            </a:r>
            <a:r>
              <a:rPr lang="en" dirty="0" smtClean="0"/>
              <a:t>:</a:t>
            </a:r>
            <a:endParaRPr dirty="0" smtClean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&gt;&gt;&gt; A = np.array([[1,2,3,4],[5,6,7,8],[11,22,33,44]])</a:t>
            </a:r>
            <a:endParaRPr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array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([	[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1,  2,  3,  4],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[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5,  6,  7,  8],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[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11, 22, 33, 44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	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A.shape = (3,4)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699" y="2446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Numpy Cont.</a:t>
            </a:r>
            <a:endParaRPr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699" y="796168"/>
            <a:ext cx="9109391" cy="3551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Random access (Element accessing</a:t>
            </a:r>
            <a:r>
              <a:rPr lang="en" dirty="0" smtClean="0"/>
              <a:t>):</a:t>
            </a:r>
            <a:endParaRPr dirty="0" smtClean="0"/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 smtClean="0">
                <a:solidFill>
                  <a:schemeClr val="tx1"/>
                </a:solidFill>
              </a:rPr>
              <a:t>A = np.array([[1,2,3,4],[5,6,7,8],[11,22,33,44]])</a:t>
            </a:r>
            <a:endParaRPr sz="1400" b="1" dirty="0" smtClean="0">
              <a:solidFill>
                <a:schemeClr val="tx1"/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sz="1400" dirty="0" smtClean="0">
                <a:solidFill>
                  <a:schemeClr val="tx2">
                    <a:lumMod val="50000"/>
                  </a:schemeClr>
                </a:solidFill>
              </a:rPr>
              <a:t>A[1,2</a:t>
            </a:r>
            <a:r>
              <a:rPr lang="en" sz="1400" dirty="0">
                <a:solidFill>
                  <a:schemeClr val="tx2">
                    <a:lumMod val="50000"/>
                  </a:schemeClr>
                </a:solidFill>
              </a:rPr>
              <a:t>] = 7</a:t>
            </a:r>
            <a:endParaRPr sz="14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sz="1400" dirty="0">
                <a:solidFill>
                  <a:schemeClr val="tx2">
                    <a:lumMod val="50000"/>
                  </a:schemeClr>
                </a:solidFill>
              </a:rPr>
              <a:t>A[0,1:3] = np.array([2,3])</a:t>
            </a:r>
            <a:endParaRPr sz="14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en" sz="1400" dirty="0">
                <a:solidFill>
                  <a:schemeClr val="tx2">
                    <a:lumMod val="50000"/>
                  </a:schemeClr>
                </a:solidFill>
              </a:rPr>
              <a:t>A[:,3] = np.array([4,8,44</a:t>
            </a:r>
            <a:r>
              <a:rPr lang="en" sz="1400" dirty="0" smtClean="0">
                <a:solidFill>
                  <a:schemeClr val="tx2">
                    <a:lumMod val="50000"/>
                  </a:schemeClr>
                </a:solidFill>
              </a:rPr>
              <a:t>])</a:t>
            </a:r>
            <a:r>
              <a:rPr lang="en" sz="1600" dirty="0" smtClean="0"/>
              <a:t/>
            </a:r>
            <a:br>
              <a:rPr lang="en" sz="1600" dirty="0" smtClean="0"/>
            </a:b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Index accessing</a:t>
            </a:r>
            <a:r>
              <a:rPr lang="en" dirty="0" smtClean="0"/>
              <a:t>:</a:t>
            </a:r>
            <a:br>
              <a:rPr lang="en" dirty="0" smtClean="0"/>
            </a:br>
            <a:endParaRPr dirty="0"/>
          </a:p>
          <a:p>
            <a: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idxs = np.array([1,-1])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A[idx,:] = np.array([[5,6,7,8],[11,22,33,44])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idxs = np.array([[True,False,False,True],[False,False,False,False],[False,True,True,False]])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A[idxs] = array([ 1,  4, 22, 33])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905D73-7181-486E-820C-376003C4D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299" y="817337"/>
            <a:ext cx="31559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A = 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[</a:t>
            </a:r>
            <a:r>
              <a:rPr lang="en-US" altLang="en-IL" sz="1600" dirty="0">
                <a:solidFill>
                  <a:srgbClr val="C00000"/>
                </a:solidFill>
                <a:latin typeface="Lato" panose="020B0604020202020204" charset="0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[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1, 2, 3, 4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],</a:t>
            </a:r>
            <a:endParaRPr lang="en-US" altLang="en-IL" sz="1600" dirty="0">
              <a:solidFill>
                <a:srgbClr val="C00000"/>
              </a:solidFill>
              <a:latin typeface="Lat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[ 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5, 6, 7, 8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],</a:t>
            </a:r>
            <a:r>
              <a:rPr kumimoji="0" lang="en-US" altLang="en-IL" sz="16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 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[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11, 22, 33, 44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]</a:t>
            </a:r>
            <a:r>
              <a:rPr lang="en-US" altLang="en-IL" sz="1600" dirty="0">
                <a:solidFill>
                  <a:srgbClr val="C00000"/>
                </a:solidFill>
                <a:latin typeface="Lato" panose="020B0604020202020204" charset="0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ato" panose="020B0604020202020204" charset="0"/>
              </a:rPr>
              <a:t>] 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Lato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DCFC7-BFFE-4ADD-9EA9-82AEE2BC9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299" y="2582327"/>
            <a:ext cx="39636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idxs </a:t>
            </a:r>
            <a:r>
              <a:rPr kumimoji="0" lang="en-US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= 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[</a:t>
            </a:r>
            <a:r>
              <a:rPr kumimoji="0" lang="en-US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[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True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, False, False,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True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],</a:t>
            </a:r>
            <a:endParaRPr kumimoji="0" lang="en-US" altLang="en-IL" sz="16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IL" sz="1600" dirty="0">
                <a:solidFill>
                  <a:srgbClr val="C00000"/>
                </a:solidFill>
                <a:latin typeface="Arial Unicode MS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[False, False, False, False],</a:t>
            </a:r>
            <a:endParaRPr lang="en-US" altLang="en-IL" sz="1600" dirty="0">
              <a:solidFill>
                <a:srgbClr val="C0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[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False, </a:t>
            </a:r>
            <a:r>
              <a:rPr kumimoji="0" lang="en-IL" altLang="en-IL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True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, 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True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, False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]</a:t>
            </a:r>
            <a:r>
              <a:rPr kumimoji="0" lang="en-US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	</a:t>
            </a:r>
            <a:r>
              <a:rPr kumimoji="0" lang="en-IL" altLang="en-IL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]</a:t>
            </a:r>
            <a:endParaRPr kumimoji="0" lang="en-IL" altLang="en-IL" sz="3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buNone/>
            </a:pPr>
            <a:r>
              <a:rPr lang="en" b="1" dirty="0"/>
              <a:t>A = np.array([[1,2,3,4],[5,6,7,8],[11,22,33,44</a:t>
            </a:r>
            <a:r>
              <a:rPr lang="en" b="1" dirty="0" smtClean="0"/>
              <a:t>]])</a:t>
            </a:r>
          </a:p>
          <a:p>
            <a:pPr marL="114300" lvl="0" indent="0">
              <a:lnSpc>
                <a:spcPct val="100000"/>
              </a:lnSpc>
              <a:buNone/>
            </a:pPr>
            <a:endParaRPr lang="en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A&lt;6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= array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([	[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True,  True,  True,  True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], </a:t>
            </a:r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[ True, False, False, False],</a:t>
            </a:r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[False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, False, False, False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	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np.where(A&lt;6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) =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(	array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([0, 0, 0, 0, 1], dtype=int64), 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			</a:t>
            </a:r>
            <a:r>
              <a:rPr lang="en" sz="1600" dirty="0" smtClean="0">
                <a:solidFill>
                  <a:srgbClr val="C00000"/>
                </a:solidFill>
              </a:rPr>
              <a:t># </a:t>
            </a:r>
            <a:r>
              <a:rPr lang="en" sz="1600" dirty="0">
                <a:solidFill>
                  <a:srgbClr val="C00000"/>
                </a:solidFill>
              </a:rPr>
              <a:t>array of y-coordinate indices</a:t>
            </a:r>
            <a:endParaRPr sz="1600" dirty="0">
              <a:solidFill>
                <a:srgbClr val="C00000"/>
              </a:solidFill>
            </a:endParaRPr>
          </a:p>
          <a:p>
            <a:pPr marL="137160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 smtClean="0"/>
              <a:t>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array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([0, 1, 2, 3, 0], dtype=int64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)	) 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/>
              <a:t>		</a:t>
            </a:r>
            <a:r>
              <a:rPr lang="en" sz="1600" dirty="0" smtClean="0">
                <a:solidFill>
                  <a:srgbClr val="C00000"/>
                </a:solidFill>
              </a:rPr>
              <a:t># </a:t>
            </a:r>
            <a:r>
              <a:rPr lang="en" sz="1600" dirty="0">
                <a:solidFill>
                  <a:srgbClr val="C00000"/>
                </a:solidFill>
              </a:rPr>
              <a:t>array of x-coordinate indices</a:t>
            </a:r>
            <a:endParaRPr sz="1600" dirty="0">
              <a:solidFill>
                <a:srgbClr val="C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A[A&lt;6]=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99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= np.array([[99,99,99,99],[99,6,7,8],[11,22,33,44]])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Numpy Cont.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Cont. - Matrix reshaping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b="1" dirty="0"/>
              <a:t>A = np.array([[1,2,3,4],[5,6,7,8],[11,22,33,44]])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 smtClean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A.reshape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((2,6)) = array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(		[[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1,  2,  3,  4,  5,  6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],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		[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7,  8, 11, 22, 33, 44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]]	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A[:] = A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>
                <a:solidFill>
                  <a:srgbClr val="C00000"/>
                </a:solidFill>
              </a:rPr>
              <a:t># </a:t>
            </a:r>
            <a:r>
              <a:rPr lang="en" sz="1600" dirty="0">
                <a:solidFill>
                  <a:srgbClr val="C00000"/>
                </a:solidFill>
              </a:rPr>
              <a:t>Unlike matlab, it only returns a pointer of the matrix and does not flatten the array. </a:t>
            </a:r>
            <a:r>
              <a:rPr lang="en" sz="1600" dirty="0" smtClean="0">
                <a:solidFill>
                  <a:srgbClr val="C00000"/>
                </a:solidFill>
              </a:rPr>
              <a:t/>
            </a:r>
            <a:br>
              <a:rPr lang="en" sz="1600" dirty="0" smtClean="0">
                <a:solidFill>
                  <a:srgbClr val="C00000"/>
                </a:solidFill>
              </a:rPr>
            </a:br>
            <a:r>
              <a:rPr lang="en" sz="1600" dirty="0" smtClean="0">
                <a:solidFill>
                  <a:srgbClr val="C00000"/>
                </a:solidFill>
              </a:rPr>
              <a:t>To </a:t>
            </a:r>
            <a:r>
              <a:rPr lang="en" sz="1600" dirty="0">
                <a:solidFill>
                  <a:srgbClr val="C00000"/>
                </a:solidFill>
              </a:rPr>
              <a:t>copy use </a:t>
            </a:r>
            <a:r>
              <a:rPr lang="en" sz="1600" b="1" dirty="0">
                <a:solidFill>
                  <a:srgbClr val="C00000"/>
                </a:solidFill>
              </a:rPr>
              <a:t>np.array(A</a:t>
            </a:r>
            <a:r>
              <a:rPr lang="en" sz="1600" b="1" dirty="0" smtClean="0">
                <a:solidFill>
                  <a:srgbClr val="C00000"/>
                </a:solidFill>
              </a:rPr>
              <a:t>)</a:t>
            </a:r>
            <a:br>
              <a:rPr lang="en" sz="1600" b="1" dirty="0" smtClean="0">
                <a:solidFill>
                  <a:srgbClr val="C00000"/>
                </a:solidFill>
              </a:rPr>
            </a:br>
            <a:endParaRPr sz="1600" b="1" dirty="0">
              <a:solidFill>
                <a:srgbClr val="C0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A.flatten() = array([ 1,  2,  3,  4,  5,  6,  7,  8, 11, 22, 33, 44])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Operators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287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b="1" dirty="0"/>
              <a:t>A = np.array([[1,2,3,4],[5,6,7,8],[11,22,33,44]])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A.sum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() </a:t>
            </a:r>
            <a:r>
              <a:rPr lang="en" sz="1600" b="1" dirty="0"/>
              <a:t>or</a:t>
            </a:r>
            <a:r>
              <a:rPr lang="en" sz="1600" dirty="0"/>
              <a:t>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np.sum(A)</a:t>
            </a:r>
            <a:r>
              <a:rPr lang="en" sz="1600" dirty="0"/>
              <a:t> </a:t>
            </a:r>
            <a:r>
              <a:rPr lang="en" sz="1600" dirty="0" smtClean="0">
                <a:sym typeface="Wingdings" panose="05000000000000000000" pitchFamily="2" charset="2"/>
              </a:rPr>
              <a:t> </a:t>
            </a:r>
            <a:r>
              <a:rPr lang="en" sz="1600" dirty="0" smtClean="0"/>
              <a:t>146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For summing a specific axis: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A.sum(axis=0) </a:t>
            </a:r>
            <a:r>
              <a:rPr lang="en" sz="1600" dirty="0" smtClean="0">
                <a:solidFill>
                  <a:srgbClr val="C00000"/>
                </a:solidFill>
              </a:rPr>
              <a:t># axis y </a:t>
            </a:r>
            <a:r>
              <a:rPr lang="en" sz="1600" dirty="0" smtClean="0">
                <a:sym typeface="Wingdings" panose="05000000000000000000" pitchFamily="2" charset="2"/>
              </a:rPr>
              <a:t> </a:t>
            </a:r>
            <a:r>
              <a:rPr lang="en" sz="1600" dirty="0" smtClean="0">
                <a:solidFill>
                  <a:schemeClr val="tx1"/>
                </a:solidFill>
              </a:rPr>
              <a:t>array</a:t>
            </a:r>
            <a:r>
              <a:rPr lang="en" sz="1600" dirty="0">
                <a:solidFill>
                  <a:schemeClr val="tx1"/>
                </a:solidFill>
              </a:rPr>
              <a:t>([17, 30, 43, 56])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Same goes for np.mean, </a:t>
            </a:r>
            <a:r>
              <a:rPr lang="en" sz="1600" dirty="0" smtClean="0"/>
              <a:t>np.min/max…</a:t>
            </a:r>
            <a:endParaRPr lang="en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A+A = array(	[[ 2,  4,  6,  8],</a:t>
            </a:r>
            <a:b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	[10, 12, 14, 16],</a:t>
            </a: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[22, 44, 66, 88]]	) 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>
                <a:solidFill>
                  <a:srgbClr val="C00000"/>
                </a:solidFill>
              </a:rPr>
              <a:t>#</a:t>
            </a:r>
            <a:r>
              <a:rPr lang="en" sz="1600" dirty="0" smtClean="0"/>
              <a:t> </a:t>
            </a:r>
            <a:r>
              <a:rPr lang="en-US" sz="1600" dirty="0" smtClean="0">
                <a:solidFill>
                  <a:srgbClr val="C00000"/>
                </a:solidFill>
              </a:rPr>
              <a:t>Either </a:t>
            </a:r>
            <a:r>
              <a:rPr lang="en-US" sz="1600" dirty="0">
                <a:solidFill>
                  <a:srgbClr val="C00000"/>
                </a:solidFill>
              </a:rPr>
              <a:t>you the matrices have the same dimension, or one of them is a scalar. </a:t>
            </a:r>
          </a:p>
          <a:p>
            <a:pPr marL="0" lvl="0" indent="0">
              <a:buNone/>
            </a:pPr>
            <a:endParaRPr lang="en-US" sz="1600" dirty="0"/>
          </a:p>
          <a:p>
            <a:pPr marL="457200" lvl="0" indent="-34290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sz="1600" dirty="0" smtClean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145" name="Google Shape;145;p26"/>
          <p:cNvSpPr txBox="1"/>
          <p:nvPr/>
        </p:nvSpPr>
        <p:spPr>
          <a:xfrm>
            <a:off x="5541466" y="3255225"/>
            <a:ext cx="3746700" cy="1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Operators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34046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 dirty="0"/>
              <a:t>A = np.array([[1,2,3,4],[5,6,7,8],[11,22,33,44]])</a:t>
            </a:r>
          </a:p>
          <a:p>
            <a:pPr marL="0" indent="0">
              <a:buNone/>
            </a:pPr>
            <a:endParaRPr lang="en-US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# </a:t>
            </a:r>
            <a:r>
              <a:rPr lang="en-US" sz="1600" dirty="0">
                <a:solidFill>
                  <a:srgbClr val="C00000"/>
                </a:solidFill>
              </a:rPr>
              <a:t>Just multiplies each row by the </a:t>
            </a:r>
            <a:r>
              <a:rPr lang="en-US" sz="1600" b="1" dirty="0">
                <a:solidFill>
                  <a:srgbClr val="C00000"/>
                </a:solidFill>
              </a:rPr>
              <a:t>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* np.array([1,1,1,1]) = array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(	[[1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,  2,  3,  4],</a:t>
            </a:r>
            <a:br>
              <a:rPr lang="en" sz="1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			[ 5,  6,  7,  8],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	[11, 22, 33, 44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]]	)</a:t>
            </a:r>
            <a:b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</a:br>
            <a:endParaRPr lang="en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00000"/>
                </a:solidFill>
              </a:rPr>
              <a:t># Gives you the </a:t>
            </a:r>
            <a:r>
              <a:rPr lang="en-US" sz="1600" b="1" dirty="0">
                <a:solidFill>
                  <a:srgbClr val="C00000"/>
                </a:solidFill>
              </a:rPr>
              <a:t>dot product</a:t>
            </a:r>
          </a:p>
          <a:p>
            <a:pPr marL="0" lv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A.dot(np.array([1,1,1,1])) = array([10,  26, 110])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6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To perform dot product of  matrix A [size(3,3)] with matrix B [size(4,3)]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 dirty="0"/>
              <a:t>Don’t:</a:t>
            </a:r>
            <a:endParaRPr b="1" u="sng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 dirty="0"/>
              <a:t>Use:</a:t>
            </a:r>
            <a:endParaRPr b="1" u="sng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multiplication 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525" y="1616750"/>
            <a:ext cx="1509600" cy="6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525" y="1570438"/>
            <a:ext cx="20764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33135"/>
            <a:ext cx="8580826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131" y="3328480"/>
            <a:ext cx="242887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1D09A-1508-47F2-AE8B-2239B9DE2ECC}"/>
              </a:ext>
            </a:extLst>
          </p:cNvPr>
          <p:cNvSpPr txBox="1"/>
          <p:nvPr/>
        </p:nvSpPr>
        <p:spPr>
          <a:xfrm>
            <a:off x="3894784" y="3328480"/>
            <a:ext cx="55747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Or (new</a:t>
            </a:r>
            <a:r>
              <a:rPr lang="en-US" sz="1800" b="1" u="sng" dirty="0" smtClean="0"/>
              <a:t>):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A </a:t>
            </a:r>
            <a:r>
              <a:rPr lang="en-US" sz="1800" dirty="0">
                <a:latin typeface="Consolas" panose="020B0609020204030204" pitchFamily="49" charset="0"/>
              </a:rPr>
              <a:t>@ </a:t>
            </a:r>
            <a:r>
              <a:rPr lang="en-US" sz="1800" dirty="0" smtClean="0">
                <a:latin typeface="Consolas" panose="020B0609020204030204" pitchFamily="49" charset="0"/>
              </a:rPr>
              <a:t>B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pPr marL="457200" lvl="0" indent="-368300">
              <a:buSzPts val="2200"/>
              <a:buChar char="●"/>
            </a:pPr>
            <a:r>
              <a:rPr lang="en-US" dirty="0">
                <a:solidFill>
                  <a:srgbClr val="C00000"/>
                </a:solidFill>
              </a:rPr>
              <a:t>Faster and prone to less errors</a:t>
            </a:r>
          </a:p>
          <a:p>
            <a:pPr marL="457200" lvl="0" indent="-368300">
              <a:buSzPts val="2200"/>
              <a:buChar char="●"/>
            </a:pPr>
            <a:r>
              <a:rPr lang="en-US" dirty="0">
                <a:solidFill>
                  <a:srgbClr val="C00000"/>
                </a:solidFill>
              </a:rPr>
              <a:t>Thumb rule: If it’s messy, Stop!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You’re probably doing something wrong!</a:t>
            </a:r>
          </a:p>
          <a:p>
            <a:endParaRPr lang="en-IL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 in numpy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q = np.array([12,4,2])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q.shape =&gt; (3,)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# That means the it’s </a:t>
            </a:r>
            <a:r>
              <a:rPr lang="en" b="1" dirty="0">
                <a:solidFill>
                  <a:srgbClr val="C00000"/>
                </a:solidFill>
              </a:rPr>
              <a:t>not</a:t>
            </a:r>
            <a:r>
              <a:rPr lang="en" dirty="0">
                <a:solidFill>
                  <a:srgbClr val="C00000"/>
                </a:solidFill>
              </a:rPr>
              <a:t> a row </a:t>
            </a:r>
            <a:r>
              <a:rPr lang="en" b="1" dirty="0">
                <a:solidFill>
                  <a:srgbClr val="C00000"/>
                </a:solidFill>
              </a:rPr>
              <a:t>nor</a:t>
            </a:r>
            <a:r>
              <a:rPr lang="en" dirty="0">
                <a:solidFill>
                  <a:srgbClr val="C00000"/>
                </a:solidFill>
              </a:rPr>
              <a:t> a column.</a:t>
            </a:r>
            <a:endParaRPr dirty="0">
              <a:solidFill>
                <a:srgbClr val="C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q == q.transpose()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q.dot(q) = q.transpose().dot(q) = q.dot(q.transpose()) = 164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5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order to define if it’s a row or column use: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q = np.array([[12,4,2]])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q.shape = (1,3)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q = np.array([[12],[4],[2]]])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q.shape = (3,1)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Vectors in numpy</a:t>
            </a:r>
            <a:endParaRPr dirty="0"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664745" y="1664754"/>
            <a:ext cx="535459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q.dot(q) =&gt; 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</a:rPr>
              <a:t>ValueError: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 shapes (1,3) and (1,3) not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aligned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q.transpose().dot(q) =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array([	[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144,  48,  24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],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	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[48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,  16,   8],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      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			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[24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,   8,   4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]	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Very flexible, easy and powerful</a:t>
            </a:r>
          </a:p>
          <a:p>
            <a:pPr lvl="0"/>
            <a:r>
              <a:rPr lang="en-US" dirty="0"/>
              <a:t>Has all the functions you need for matrix operations</a:t>
            </a:r>
          </a:p>
          <a:p>
            <a:pPr lvl="0"/>
            <a:r>
              <a:rPr lang="en-US" dirty="0"/>
              <a:t>Syntax similar to </a:t>
            </a:r>
            <a:r>
              <a:rPr lang="en-US" dirty="0" err="1"/>
              <a:t>matlab</a:t>
            </a:r>
            <a:r>
              <a:rPr lang="en-US" dirty="0"/>
              <a:t> (don’t forget to use []!)</a:t>
            </a:r>
          </a:p>
          <a:p>
            <a:pPr lvl="0"/>
            <a:r>
              <a:rPr lang="en-US" dirty="0"/>
              <a:t>Very fast! Uses </a:t>
            </a:r>
            <a:r>
              <a:rPr lang="en-US" dirty="0" err="1"/>
              <a:t>cpu</a:t>
            </a:r>
            <a:r>
              <a:rPr lang="en-US" dirty="0"/>
              <a:t> optimizations.</a:t>
            </a:r>
          </a:p>
          <a:p>
            <a:pPr lvl="0"/>
            <a:r>
              <a:rPr lang="en-US" dirty="0"/>
              <a:t>For more information checkout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http://www.numpy.org/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Char char="●"/>
            </a:pPr>
            <a:r>
              <a:rPr lang="en" sz="1650" b="1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OpenCV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650" i="1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Open source Computer Vision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 is a library containing functions mainly aimed at real-time Computer Vision and Image Processing.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Originated from Intel Research in 1999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Version 1.0 came out in 2006.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Supports multiple languages such as C/C++, Python, Java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more.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What is OpenCV?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300" y="2484875"/>
            <a:ext cx="1692000" cy="2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import cv2</a:t>
            </a:r>
            <a:br>
              <a:rPr lang="en" sz="1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import numpy as np</a:t>
            </a:r>
            <a:br>
              <a:rPr lang="en" sz="1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img = cv2.imread('parrot.jpg’)  </a:t>
            </a:r>
            <a:br>
              <a:rPr lang="en" sz="1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img.shape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(534L, 800L, 3L) 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" sz="1600" b="1" dirty="0" smtClean="0">
                <a:solidFill>
                  <a:srgbClr val="C00000"/>
                </a:solidFill>
              </a:rPr>
              <a:t># (height, width, channels)</a:t>
            </a:r>
            <a:endParaRPr sz="1600" b="1" dirty="0" smtClean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img is a 534 X 800 X 3 matrix,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each channel stores the one color of: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Red, Blue, Green.</a:t>
            </a:r>
            <a:endParaRPr dirty="0" smtClean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1922777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ordering	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56708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img = cv2.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</a:rPr>
              <a:t>imread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(‘red-rose.jpg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’)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" sz="1600" dirty="0"/>
              <a:t/>
            </a:r>
            <a:br>
              <a:rPr lang="en" sz="1600" dirty="0"/>
            </a:b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cv2.</a:t>
            </a:r>
            <a:r>
              <a:rPr lang="en" sz="1600" b="1" dirty="0">
                <a:solidFill>
                  <a:schemeClr val="tx2">
                    <a:lumMod val="50000"/>
                  </a:schemeClr>
                </a:solidFill>
              </a:rPr>
              <a:t>imshow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(‘disp’,img)  </a:t>
            </a:r>
            <a:r>
              <a:rPr lang="en" sz="1600" b="1" dirty="0">
                <a:solidFill>
                  <a:srgbClr val="C00000"/>
                </a:solidFill>
              </a:rPr>
              <a:t># (title, image</a:t>
            </a:r>
            <a:r>
              <a:rPr lang="en" sz="1600" b="1" dirty="0" smtClean="0">
                <a:solidFill>
                  <a:srgbClr val="C00000"/>
                </a:solidFill>
              </a:rPr>
              <a:t>)</a:t>
            </a:r>
            <a:br>
              <a:rPr lang="en" sz="1600" b="1" dirty="0" smtClean="0">
                <a:solidFill>
                  <a:srgbClr val="C00000"/>
                </a:solidFill>
              </a:rPr>
            </a:br>
            <a:r>
              <a:rPr lang="en" sz="1600" b="1" dirty="0">
                <a:solidFill>
                  <a:srgbClr val="C00000"/>
                </a:solidFill>
              </a:rPr>
              <a:t/>
            </a:r>
            <a:br>
              <a:rPr lang="en" sz="1600" b="1" dirty="0">
                <a:solidFill>
                  <a:srgbClr val="C00000"/>
                </a:solidFill>
              </a:rPr>
            </a:b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cv2.waitKey(0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" sz="1600" dirty="0" smtClean="0"/>
              <a:t>		</a:t>
            </a:r>
            <a:r>
              <a:rPr lang="en" sz="1600" b="1" dirty="0" smtClean="0">
                <a:solidFill>
                  <a:srgbClr val="C00000"/>
                </a:solidFill>
              </a:rPr>
              <a:t># </a:t>
            </a:r>
            <a:r>
              <a:rPr lang="en" sz="1600" b="1" dirty="0">
                <a:solidFill>
                  <a:srgbClr val="C00000"/>
                </a:solidFill>
              </a:rPr>
              <a:t>show the image, and waits until </a:t>
            </a:r>
            <a:r>
              <a:rPr lang="en" sz="1600" b="1" dirty="0">
                <a:solidFill>
                  <a:srgbClr val="E69138"/>
                </a:solidFill>
              </a:rPr>
              <a:t/>
            </a:r>
            <a:br>
              <a:rPr lang="en" sz="1600" b="1" dirty="0">
                <a:solidFill>
                  <a:srgbClr val="E69138"/>
                </a:solidFill>
              </a:rPr>
            </a:br>
            <a:r>
              <a:rPr lang="en" sz="1600" b="1" dirty="0">
                <a:solidFill>
                  <a:srgbClr val="E69138"/>
                </a:solidFill>
              </a:rPr>
              <a:t>		    </a:t>
            </a:r>
            <a:r>
              <a:rPr lang="en" sz="1600" b="1" dirty="0" smtClean="0">
                <a:solidFill>
                  <a:srgbClr val="E69138"/>
                </a:solidFill>
              </a:rPr>
              <a:t>	</a:t>
            </a:r>
            <a:r>
              <a:rPr lang="en" sz="1600" b="1" dirty="0" smtClean="0">
                <a:solidFill>
                  <a:srgbClr val="C00000"/>
                </a:solidFill>
              </a:rPr>
              <a:t># </a:t>
            </a:r>
            <a:r>
              <a:rPr lang="en" sz="1600" b="1" dirty="0">
                <a:solidFill>
                  <a:srgbClr val="C00000"/>
                </a:solidFill>
              </a:rPr>
              <a:t>a key is </a:t>
            </a:r>
            <a:r>
              <a:rPr lang="en" sz="1600" b="1" dirty="0" smtClean="0">
                <a:solidFill>
                  <a:srgbClr val="C00000"/>
                </a:solidFill>
              </a:rPr>
              <a:t>pressed</a:t>
            </a:r>
            <a:br>
              <a:rPr lang="en" sz="1600" b="1" dirty="0" smtClean="0">
                <a:solidFill>
                  <a:srgbClr val="C00000"/>
                </a:solidFill>
              </a:rPr>
            </a:br>
            <a:r>
              <a:rPr lang="en" sz="1600" b="1" dirty="0" smtClean="0">
                <a:solidFill>
                  <a:srgbClr val="C00000"/>
                </a:solidFill>
              </a:rPr>
              <a:t/>
            </a:r>
            <a:br>
              <a:rPr lang="en" sz="1600" b="1" dirty="0" smtClean="0">
                <a:solidFill>
                  <a:srgbClr val="C00000"/>
                </a:solidFill>
              </a:rPr>
            </a:b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&gt;&gt;&gt; 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cv2.imwrite(‘rose.png’,img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en" sz="1600" dirty="0" smtClean="0"/>
              <a:t>	</a:t>
            </a:r>
            <a:r>
              <a:rPr lang="en" sz="1600" b="1" dirty="0" smtClean="0">
                <a:solidFill>
                  <a:srgbClr val="C00000"/>
                </a:solidFill>
              </a:rPr>
              <a:t># </a:t>
            </a:r>
            <a:r>
              <a:rPr lang="en" sz="1600" b="1" dirty="0">
                <a:solidFill>
                  <a:srgbClr val="C00000"/>
                </a:solidFill>
              </a:rPr>
              <a:t>the format (ex. png)</a:t>
            </a:r>
            <a:br>
              <a:rPr lang="en" sz="1600" b="1" dirty="0">
                <a:solidFill>
                  <a:srgbClr val="C00000"/>
                </a:solidFill>
              </a:rPr>
            </a:br>
            <a:r>
              <a:rPr lang="en" sz="1600" b="1" dirty="0">
                <a:solidFill>
                  <a:srgbClr val="E69138"/>
                </a:solidFill>
              </a:rPr>
              <a:t>			      </a:t>
            </a:r>
            <a:r>
              <a:rPr lang="en" sz="1600" b="1" dirty="0" smtClean="0">
                <a:solidFill>
                  <a:srgbClr val="E69138"/>
                </a:solidFill>
              </a:rPr>
              <a:t>	</a:t>
            </a:r>
            <a:r>
              <a:rPr lang="en" sz="1600" b="1" dirty="0" smtClean="0">
                <a:solidFill>
                  <a:srgbClr val="C00000"/>
                </a:solidFill>
              </a:rPr>
              <a:t># </a:t>
            </a:r>
            <a:r>
              <a:rPr lang="en" sz="1600" b="1" dirty="0">
                <a:solidFill>
                  <a:srgbClr val="C00000"/>
                </a:solidFill>
              </a:rPr>
              <a:t>must be part of the name</a:t>
            </a:r>
            <a:endParaRPr sz="1600" b="1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426" y="445025"/>
            <a:ext cx="2503874" cy="23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ordering	</a:t>
            </a: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# If we want to see each channel by itself </a:t>
            </a:r>
            <a:endParaRPr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C00000"/>
                </a:solidFill>
              </a:rPr>
              <a:t># we can simply display only one channel</a:t>
            </a:r>
            <a:endParaRPr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cv2.imshow(‘disp’,img[:,:,0]) 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C00000"/>
                </a:solidFill>
              </a:rPr>
              <a:t># </a:t>
            </a:r>
            <a:r>
              <a:rPr lang="en" dirty="0">
                <a:solidFill>
                  <a:srgbClr val="C00000"/>
                </a:solidFill>
              </a:rPr>
              <a:t>What is wrong with the </a:t>
            </a:r>
            <a:r>
              <a:rPr lang="en" dirty="0" smtClean="0">
                <a:solidFill>
                  <a:srgbClr val="C00000"/>
                </a:solidFill>
              </a:rPr>
              <a:t>image?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/>
              <a:t>has a different channel order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 </a:t>
            </a:r>
            <a:r>
              <a:rPr lang="en-US" dirty="0"/>
              <a:t>most libraries for historical reasons.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Instead </a:t>
            </a:r>
            <a:r>
              <a:rPr lang="en-US" b="1" dirty="0"/>
              <a:t>of RGB it’s BGR.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445025"/>
            <a:ext cx="2583900" cy="211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2724024"/>
            <a:ext cx="2583900" cy="2118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2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way to display</a:t>
            </a:r>
            <a:endParaRPr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</a:t>
            </a:r>
            <a:r>
              <a:rPr lang="en" b="1" dirty="0"/>
              <a:t>Matplotlib!  </a:t>
            </a:r>
            <a:r>
              <a:rPr lang="en" dirty="0" smtClean="0"/>
              <a:t>(pip </a:t>
            </a:r>
            <a:r>
              <a:rPr lang="en" dirty="0"/>
              <a:t>install matplotlib)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Python’s matrix plotting library. </a:t>
            </a:r>
            <a:endParaRPr lang="en" dirty="0" smtClean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Very </a:t>
            </a:r>
            <a:r>
              <a:rPr lang="en" dirty="0"/>
              <a:t>easy to use, and gives a lot of tools </a:t>
            </a:r>
            <a:endParaRPr lang="en" dirty="0" smtClean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that </a:t>
            </a:r>
            <a:r>
              <a:rPr lang="en" dirty="0"/>
              <a:t>matlab </a:t>
            </a:r>
            <a:r>
              <a:rPr lang="en" dirty="0" smtClean="0"/>
              <a:t>has </a:t>
            </a:r>
            <a:r>
              <a:rPr lang="en" b="1" dirty="0"/>
              <a:t>(You’ll need to pip install it..)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import matplotlib.pyplot as plt</a:t>
            </a:r>
            <a:br>
              <a:rPr lang="en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plt.imshow(img); plt.show()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You can see the values of the pixel if you</a:t>
            </a:r>
            <a:br>
              <a:rPr lang="en" dirty="0"/>
            </a:br>
            <a:r>
              <a:rPr lang="en" dirty="0"/>
              <a:t>hover over them, zoom, pan and much </a:t>
            </a:r>
            <a:r>
              <a:rPr lang="en" dirty="0" smtClean="0"/>
              <a:t>more.</a:t>
            </a:r>
            <a:endParaRPr dirty="0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51" y="1152475"/>
            <a:ext cx="3404849" cy="291079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get the colors right: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img_rgb = cv2.cvtColor(img,cv2.COLOR_BGR2RGB)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display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26" y="2093050"/>
            <a:ext cx="3100774" cy="24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advantage is the ‘plot’ function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plt.plot(55,22,’*’) </a:t>
            </a:r>
            <a:r>
              <a:rPr lang="en" dirty="0">
                <a:solidFill>
                  <a:srgbClr val="C00000"/>
                </a:solidFill>
              </a:rPr>
              <a:t># for a </a:t>
            </a:r>
            <a:r>
              <a:rPr lang="en" dirty="0" smtClean="0">
                <a:solidFill>
                  <a:srgbClr val="C00000"/>
                </a:solidFill>
              </a:rPr>
              <a:t>point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x = np.random.randint(0,500,(10,2</a:t>
            </a:r>
            <a:r>
              <a:rPr lang="en" dirty="0" smtClean="0">
                <a:solidFill>
                  <a:schemeClr val="tx2">
                    <a:lumMod val="50000"/>
                  </a:schemeClr>
                </a:solidFill>
              </a:rPr>
              <a:t>))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&gt;&gt;&gt; plt.plot(x[:,0],x[:,1],’*’) </a:t>
            </a:r>
            <a:r>
              <a:rPr lang="en" dirty="0">
                <a:solidFill>
                  <a:srgbClr val="C00000"/>
                </a:solidFill>
              </a:rPr>
              <a:t># multi-points</a:t>
            </a:r>
            <a:endParaRPr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036" y="154889"/>
            <a:ext cx="2578720" cy="220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036" y="2496632"/>
            <a:ext cx="2578720" cy="220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Matplotlib</a:t>
            </a:r>
            <a:endParaRPr dirty="0"/>
          </a:p>
        </p:txBody>
      </p:sp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>
                    <a:lumMod val="50000"/>
                  </a:schemeClr>
                </a:solidFill>
              </a:rPr>
              <a:t>&gt;&gt;&gt; 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plt.plot(x[:,0],x[:,1],’-*’) </a:t>
            </a:r>
            <a:endParaRPr lang="en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dirty="0" smtClean="0">
                <a:solidFill>
                  <a:srgbClr val="C00000"/>
                </a:solidFill>
              </a:rPr>
              <a:t># </a:t>
            </a:r>
            <a:r>
              <a:rPr lang="en" dirty="0">
                <a:solidFill>
                  <a:srgbClr val="C00000"/>
                </a:solidFill>
              </a:rPr>
              <a:t>use ‘-’ for lines</a:t>
            </a:r>
            <a:endParaRPr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251" y="1434387"/>
            <a:ext cx="3416049" cy="2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226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Matplotlib Cont.</a:t>
            </a:r>
            <a:endParaRPr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If you want to visualize a matrix, you can simply type: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2">
                    <a:lumMod val="50000"/>
                  </a:schemeClr>
                </a:solidFill>
              </a:rPr>
              <a:t>&gt;&gt;&gt; plt.matshow(rmat)</a:t>
            </a:r>
            <a:br>
              <a:rPr lang="en" sz="1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" sz="1400" dirty="0">
                <a:solidFill>
                  <a:schemeClr val="tx2">
                    <a:lumMod val="50000"/>
                  </a:schemeClr>
                </a:solidFill>
              </a:rPr>
              <a:t>&gt;&gt;&gt; plt.colorbar();plt.show()</a:t>
            </a:r>
            <a:endParaRPr sz="1400" dirty="0">
              <a:solidFill>
                <a:schemeClr val="tx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Much better than seeing</a:t>
            </a:r>
            <a:r>
              <a:rPr lang="en" sz="1400" dirty="0" smtClean="0"/>
              <a:t>:</a:t>
            </a:r>
            <a:r>
              <a:rPr lang="en" sz="1600" dirty="0" smtClean="0"/>
              <a:t/>
            </a:r>
            <a:br>
              <a:rPr lang="en" sz="1600" dirty="0" smtClean="0"/>
            </a:br>
            <a:r>
              <a:rPr lang="en-US" sz="800" dirty="0" smtClean="0">
                <a:solidFill>
                  <a:schemeClr val="dk2"/>
                </a:solidFill>
              </a:rPr>
              <a:t/>
            </a:r>
            <a:br>
              <a:rPr lang="en-US" sz="800" dirty="0" smtClean="0">
                <a:solidFill>
                  <a:schemeClr val="dk2"/>
                </a:solidFill>
              </a:rPr>
            </a:br>
            <a:r>
              <a:rPr lang="en-US" sz="800" dirty="0" smtClean="0">
                <a:solidFill>
                  <a:schemeClr val="dk2"/>
                </a:solidFill>
              </a:rPr>
              <a:t>array</a:t>
            </a:r>
            <a:r>
              <a:rPr lang="en-US" sz="800" dirty="0">
                <a:solidFill>
                  <a:schemeClr val="dk2"/>
                </a:solidFill>
              </a:rPr>
              <a:t>([	[ 0.67797161,  0.11296163,  0.95766113,  0.3129193 , 0.74013354],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800" dirty="0">
                <a:solidFill>
                  <a:schemeClr val="dk2"/>
                </a:solidFill>
              </a:rPr>
              <a:t>	[ 0.24188004,  0.3374846 ,  0.01660649,  0.13949288,  0.0747959 ],</a:t>
            </a:r>
            <a:br>
              <a:rPr lang="en-US" sz="800" dirty="0">
                <a:solidFill>
                  <a:schemeClr val="dk2"/>
                </a:solidFill>
              </a:rPr>
            </a:br>
            <a:r>
              <a:rPr lang="en-US" sz="800" dirty="0">
                <a:solidFill>
                  <a:schemeClr val="dk2"/>
                </a:solidFill>
              </a:rPr>
              <a:t>       	[ 0.85427296,  0.72132287,  0.64931702,  0.66766803,  0.06635453],</a:t>
            </a:r>
            <a:br>
              <a:rPr lang="en-US" sz="800" dirty="0">
                <a:solidFill>
                  <a:schemeClr val="dk2"/>
                </a:solidFill>
              </a:rPr>
            </a:br>
            <a:r>
              <a:rPr lang="en-US" sz="800" dirty="0">
                <a:solidFill>
                  <a:schemeClr val="dk2"/>
                </a:solidFill>
              </a:rPr>
              <a:t>       	[ 0.8886909 ,  0.21886522,  0.00510582,  0.47485324,  0.16304322],</a:t>
            </a:r>
            <a:br>
              <a:rPr lang="en-US" sz="800" dirty="0">
                <a:solidFill>
                  <a:schemeClr val="dk2"/>
                </a:solidFill>
              </a:rPr>
            </a:br>
            <a:r>
              <a:rPr lang="en-US" sz="800" dirty="0">
                <a:solidFill>
                  <a:schemeClr val="dk2"/>
                </a:solidFill>
              </a:rPr>
              <a:t>      	</a:t>
            </a:r>
            <a:r>
              <a:rPr lang="en-US" sz="800" dirty="0" smtClean="0">
                <a:solidFill>
                  <a:schemeClr val="dk2"/>
                </a:solidFill>
              </a:rPr>
              <a:t>[ </a:t>
            </a:r>
            <a:r>
              <a:rPr lang="en-US" sz="800" dirty="0">
                <a:solidFill>
                  <a:schemeClr val="dk2"/>
                </a:solidFill>
              </a:rPr>
              <a:t>0.86691344,  0.97534831,  0.43997722,  0.58590194,  0.30334944]	</a:t>
            </a:r>
            <a:r>
              <a:rPr lang="en-US" sz="800" dirty="0" smtClean="0">
                <a:solidFill>
                  <a:schemeClr val="dk2"/>
                </a:solidFill>
              </a:rPr>
              <a:t>])</a:t>
            </a:r>
            <a:br>
              <a:rPr lang="en-US" sz="800" dirty="0" smtClean="0">
                <a:solidFill>
                  <a:schemeClr val="dk2"/>
                </a:solidFill>
              </a:rPr>
            </a:br>
            <a:endParaRPr lang="en-US" sz="800" dirty="0" smtClean="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 smtClean="0"/>
              <a:t>matshow normalizes the display values. </a:t>
            </a:r>
            <a:br>
              <a:rPr lang="en" sz="1400" dirty="0" smtClean="0"/>
            </a:br>
            <a:r>
              <a:rPr lang="en" sz="1400" dirty="0" smtClean="0"/>
              <a:t>That means that rmat and rmat*100 will </a:t>
            </a:r>
            <a:r>
              <a:rPr lang="en" sz="1400" u="sng" dirty="0" smtClean="0"/>
              <a:t>look the same</a:t>
            </a:r>
            <a:r>
              <a:rPr lang="en" sz="1400" dirty="0" smtClean="0"/>
              <a:t>. 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 smtClean="0"/>
              <a:t>rmat</a:t>
            </a:r>
            <a:r>
              <a:rPr lang="en" sz="1400" dirty="0"/>
              <a:t>**2 won’t, </a:t>
            </a:r>
            <a:r>
              <a:rPr lang="en" sz="1400" b="1" dirty="0"/>
              <a:t>Why?</a:t>
            </a:r>
            <a:endParaRPr sz="1400" b="1" dirty="0"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701" y="445025"/>
            <a:ext cx="2909599" cy="33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representing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can be represented as </a:t>
            </a:r>
            <a:r>
              <a:rPr lang="en" b="1" dirty="0"/>
              <a:t>UInt8 [0,255] </a:t>
            </a:r>
            <a:r>
              <a:rPr lang="en" dirty="0"/>
              <a:t>or </a:t>
            </a:r>
            <a:r>
              <a:rPr lang="en" b="1" dirty="0"/>
              <a:t>doubles/floats [0,1]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A common error is having an image with values between 0 to 255, 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but </a:t>
            </a:r>
            <a:r>
              <a:rPr lang="en" dirty="0"/>
              <a:t>the matrix type (</a:t>
            </a:r>
            <a:r>
              <a:rPr lang="en" b="1" dirty="0"/>
              <a:t>dtype</a:t>
            </a:r>
            <a:r>
              <a:rPr lang="en" dirty="0"/>
              <a:t> in numpy) is a float,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thus </a:t>
            </a:r>
            <a:r>
              <a:rPr lang="en" dirty="0"/>
              <a:t>when saving or displaying the image,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it </a:t>
            </a:r>
            <a:r>
              <a:rPr lang="en" dirty="0"/>
              <a:t>will output a white image.</a:t>
            </a:r>
            <a:endParaRPr dirty="0"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324" y="2204024"/>
            <a:ext cx="2700976" cy="236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r="13971"/>
          <a:stretch/>
        </p:blipFill>
        <p:spPr>
          <a:xfrm>
            <a:off x="4516975" y="3714400"/>
            <a:ext cx="4752651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Created by </a:t>
            </a:r>
            <a:r>
              <a:rPr lang="en" sz="1650" b="1" dirty="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Guido van Rossum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</a:rPr>
              <a:t> (retired </a:t>
            </a:r>
            <a:r>
              <a:rPr lang="en-US" sz="1650" dirty="0">
                <a:solidFill>
                  <a:srgbClr val="222222"/>
                </a:solidFill>
                <a:highlight>
                  <a:srgbClr val="FFFFFF"/>
                </a:highlight>
              </a:rPr>
              <a:t>last 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</a:rPr>
              <a:t>year)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first released in 1991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Its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goal is to help programmers write clear, logical code for small and large-scale projects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is a script language, that means, no compilation. Reads the code as it runs.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Dynamic typed (No ‘int x..’)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Garbage collector (Like Java)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50"/>
              <a:buFont typeface="Lato"/>
              <a:buChar char="●"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Latest stable version is 3.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</a:rPr>
              <a:t>8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no need to worry about versions, as long as you use 3.x, 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2.x is 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</a:rPr>
              <a:t>officially dead  as of  January 1st 2020</a:t>
            </a:r>
            <a:r>
              <a:rPr lang="en" sz="1650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and is not compatible with 3.x</a:t>
            </a:r>
            <a:endParaRPr sz="16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It’s and fast to write.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It’s free! (unlike MatLab)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Very popular in the academia, most of academic papers will have a python implementation.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Extremely popular in the industry, Google supports it (YouTube is in python).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Has a lot of official libraries, and even more unofficial.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Fun fact</a:t>
            </a:r>
            <a:r>
              <a:rPr lang="en" dirty="0"/>
              <a:t>: It was named after “Monty Python” the famous the British comedy group.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Fun fact II:</a:t>
            </a:r>
            <a:r>
              <a:rPr lang="en" dirty="0"/>
              <a:t> Google “python easter eggs”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in Python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93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this class we are going to use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Python </a:t>
            </a:r>
            <a:r>
              <a:rPr lang="en" b="1" dirty="0"/>
              <a:t>3.7+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Opencv </a:t>
            </a:r>
            <a:r>
              <a:rPr lang="en" b="1" dirty="0"/>
              <a:t>4.x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Numpy </a:t>
            </a:r>
            <a:r>
              <a:rPr lang="en" b="1" dirty="0"/>
              <a:t>1.16.4+ </a:t>
            </a:r>
            <a:r>
              <a:rPr lang="en" dirty="0"/>
              <a:t>- The Python matrix library, very useful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 </a:t>
            </a:r>
            <a:r>
              <a:rPr lang="en" dirty="0" smtClean="0"/>
              <a:t>Usually </a:t>
            </a:r>
            <a:r>
              <a:rPr lang="en" dirty="0"/>
              <a:t>there isn’t a big difference between version </a:t>
            </a:r>
            <a:endParaRPr lang="he-IL" dirty="0" smtClean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except </a:t>
            </a:r>
            <a:r>
              <a:rPr lang="en" dirty="0"/>
              <a:t>new ‘tricks’, but it’s best to be on the safe side.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Start!</a:t>
            </a:r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opencv for python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18" y="1520387"/>
            <a:ext cx="4888001" cy="300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>
            <a:off x="1433675" y="3961075"/>
            <a:ext cx="273300" cy="31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8"/>
          <p:cNvCxnSpPr/>
          <p:nvPr/>
        </p:nvCxnSpPr>
        <p:spPr>
          <a:xfrm>
            <a:off x="2229000" y="2571750"/>
            <a:ext cx="273300" cy="31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2096B1-3115-470E-8044-B96B7AB6225D}"/>
              </a:ext>
            </a:extLst>
          </p:cNvPr>
          <p:cNvSpPr/>
          <p:nvPr/>
        </p:nvSpPr>
        <p:spPr>
          <a:xfrm>
            <a:off x="3214883" y="1163780"/>
            <a:ext cx="2055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hlinkClick r:id="rId4"/>
              </a:rPr>
              <a:t>https://www.python.org/</a:t>
            </a:r>
            <a:endParaRPr lang="en-I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start..</a:t>
            </a:r>
            <a:endParaRPr dirty="0"/>
          </a:p>
        </p:txBody>
      </p:sp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A78A6327-07C5-47BD-9E1C-0BD61E057FBE}"/>
              </a:ext>
            </a:extLst>
          </p:cNvPr>
          <p:cNvSpPr txBox="1">
            <a:spLocks/>
          </p:cNvSpPr>
          <p:nvPr/>
        </p:nvSpPr>
        <p:spPr>
          <a:xfrm>
            <a:off x="311700" y="1581464"/>
            <a:ext cx="8520600" cy="6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Type in the command line: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58EC9-6744-41F8-A57A-F22D52C13B29}"/>
              </a:ext>
            </a:extLst>
          </p:cNvPr>
          <p:cNvSpPr/>
          <p:nvPr/>
        </p:nvSpPr>
        <p:spPr>
          <a:xfrm>
            <a:off x="311700" y="2216515"/>
            <a:ext cx="4572000" cy="52322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pip install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pip install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opencv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-python</a:t>
            </a:r>
            <a:endParaRPr lang="en-IL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716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Numpy array (np.ndarray) is a matrix object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OpenCV uses numpy arrays to store images.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type(img)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&lt;type 'numpy.ndarray'&gt;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can access numpy arrays the same way as MatLab matrices,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but </a:t>
            </a:r>
            <a:r>
              <a:rPr lang="en" dirty="0"/>
              <a:t>instead of (), numpy uses [].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The </a:t>
            </a:r>
            <a:r>
              <a:rPr lang="en" dirty="0"/>
              <a:t>() are saved for functions in python.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5" name="Google Shape;105;p20"/>
          <p:cNvSpPr txBox="1"/>
          <p:nvPr/>
        </p:nvSpPr>
        <p:spPr>
          <a:xfrm>
            <a:off x="311700" y="3734627"/>
            <a:ext cx="4218736" cy="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&gt;&gt;&gt; a = np.array([1,2,3,4]); print(a[2])</a:t>
            </a:r>
            <a:endParaRPr sz="1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4810800" y="3734627"/>
            <a:ext cx="4021500" cy="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&gt;&gt;&gt; a = np.array([1,2,3,4]); print(a[:2])</a:t>
            </a:r>
            <a:endParaRPr sz="1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array([1, 2])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Cont.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Index starts from 0 (as it should!)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a[0]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Accessing the last cells from the end is done by negative numbers (-1==end)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&gt;&gt;&gt; a[-1]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sz="1600" dirty="0">
              <a:solidFill>
                <a:schemeClr val="tx2">
                  <a:lumMod val="50000"/>
                </a:schemeClr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3" name="Google Shape;113;p21"/>
          <p:cNvSpPr txBox="1"/>
          <p:nvPr/>
        </p:nvSpPr>
        <p:spPr>
          <a:xfrm>
            <a:off x="6061800" y="1152475"/>
            <a:ext cx="2770500" cy="572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= np.array([1,2,3,4])</a:t>
            </a:r>
            <a:endParaRPr sz="2100" b="1" dirty="0"/>
          </a:p>
        </p:txBody>
      </p:sp>
      <p:sp>
        <p:nvSpPr>
          <p:cNvPr id="114" name="Google Shape;114;p21"/>
          <p:cNvSpPr txBox="1"/>
          <p:nvPr/>
        </p:nvSpPr>
        <p:spPr>
          <a:xfrm>
            <a:off x="2158350" y="2999576"/>
            <a:ext cx="30000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&gt;&gt;&gt; a[-</a:t>
            </a: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2]</a:t>
            </a:r>
            <a:endParaRPr lang="en" sz="1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1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 dirty="0" smtClean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1895</Words>
  <Application>Microsoft Office PowerPoint</Application>
  <PresentationFormat>‫הצגה על המסך (16:9)</PresentationFormat>
  <Paragraphs>194</Paragraphs>
  <Slides>28</Slides>
  <Notes>28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5" baseType="lpstr">
      <vt:lpstr>Arial</vt:lpstr>
      <vt:lpstr>Wingdings</vt:lpstr>
      <vt:lpstr>Courier New</vt:lpstr>
      <vt:lpstr>Consolas</vt:lpstr>
      <vt:lpstr>Arial Unicode MS</vt:lpstr>
      <vt:lpstr>Lato</vt:lpstr>
      <vt:lpstr>Simple Light</vt:lpstr>
      <vt:lpstr>Computer Vision and Image Processing Trigul 1</vt:lpstr>
      <vt:lpstr>What is OpenCV?</vt:lpstr>
      <vt:lpstr>Python</vt:lpstr>
      <vt:lpstr>Why Python?</vt:lpstr>
      <vt:lpstr>OpenCV in Python</vt:lpstr>
      <vt:lpstr>Let’s Start!</vt:lpstr>
      <vt:lpstr>Before we start..</vt:lpstr>
      <vt:lpstr>Numpy</vt:lpstr>
      <vt:lpstr>Numpy Cont.</vt:lpstr>
      <vt:lpstr>Numpy Cont.</vt:lpstr>
      <vt:lpstr>Numpy Cont.</vt:lpstr>
      <vt:lpstr>Numpy Cont.</vt:lpstr>
      <vt:lpstr>Numpy Cont. - Matrix reshaping</vt:lpstr>
      <vt:lpstr>Matrix Operators  </vt:lpstr>
      <vt:lpstr>Matrix Operators</vt:lpstr>
      <vt:lpstr>Matrix multiplication </vt:lpstr>
      <vt:lpstr>Vectors in numpy</vt:lpstr>
      <vt:lpstr>Vectors in numpy</vt:lpstr>
      <vt:lpstr>Numpy</vt:lpstr>
      <vt:lpstr>OpenCV</vt:lpstr>
      <vt:lpstr>Channel ordering </vt:lpstr>
      <vt:lpstr>Channel ordering </vt:lpstr>
      <vt:lpstr>Another way to display</vt:lpstr>
      <vt:lpstr>Another way to display</vt:lpstr>
      <vt:lpstr>Matplotlib</vt:lpstr>
      <vt:lpstr>Matplotlib</vt:lpstr>
      <vt:lpstr>Matplotlib Cont.</vt:lpstr>
      <vt:lpstr>Image representing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1</dc:title>
  <cp:lastModifiedBy>moriya bitton</cp:lastModifiedBy>
  <cp:revision>21</cp:revision>
  <dcterms:modified xsi:type="dcterms:W3CDTF">2022-02-28T13:39:45Z</dcterms:modified>
</cp:coreProperties>
</file>